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0" r:id="rId15"/>
    <p:sldId id="273" r:id="rId16"/>
    <p:sldId id="272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955"/>
    <a:srgbClr val="166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74" autoAdjust="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42276-3FE6-47B8-910E-63554270F787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80182-EB0E-461D-B30C-CA44A4DAED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4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derstanding" TargetMode="External"/><Relationship Id="rId7" Type="http://schemas.openxmlformats.org/officeDocument/2006/relationships/hyperlink" Target="https://en.wikipedia.org/wiki/Point_of_view_(philosophy)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Intentions" TargetMode="External"/><Relationship Id="rId5" Type="http://schemas.openxmlformats.org/officeDocument/2006/relationships/hyperlink" Target="https://en.wikipedia.org/wiki/Desires" TargetMode="External"/><Relationship Id="rId4" Type="http://schemas.openxmlformats.org/officeDocument/2006/relationships/hyperlink" Target="https://en.wikipedia.org/wiki/Belief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 of mind as a personal capability is the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nderstanding"/>
              </a:rPr>
              <a:t>understanding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others have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eliefs"/>
              </a:rPr>
              <a:t>beliefs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Desires"/>
              </a:rPr>
              <a:t>desires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ntentions"/>
              </a:rPr>
              <a:t>intentions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Point of view (philosophy)"/>
              </a:rPr>
              <a:t>perspectives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are different from one's own.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 a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theory of mind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important as it provides the ability to predict and interpret the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others.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80182-EB0E-461D-B30C-CA44A4DAED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5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Theory</a:t>
            </a:r>
            <a:r>
              <a:rPr lang="en-GB" baseline="0" dirty="0"/>
              <a:t> of mind? (Baron-Cohen)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80182-EB0E-461D-B30C-CA44A4DAED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4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At next available opportunity/later that day when the child has calmed down begin a Comic Strip Conversation.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80182-EB0E-461D-B30C-CA44A4DAED8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0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0300" y="2351088"/>
            <a:ext cx="53022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24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400"/>
            <a:ext cx="8034867" cy="5429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4413"/>
            <a:ext cx="8217429" cy="405579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80B5553C-50BE-4235-AC1C-9C617B895F8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764EE8A-7748-4FDA-BD3E-58D359F3D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400"/>
            <a:ext cx="8229600" cy="544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94400"/>
            <a:ext cx="4038600" cy="386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94400"/>
            <a:ext cx="4038600" cy="386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32550"/>
            <a:ext cx="21336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5B9C"/>
                </a:solidFill>
                <a:latin typeface="+mn-lt"/>
              </a:defRPr>
            </a:lvl1pPr>
          </a:lstStyle>
          <a:p>
            <a:fld id="{80B5553C-50BE-4235-AC1C-9C617B895F80}" type="datetimeFigureOut">
              <a:rPr lang="en-GB" smtClean="0"/>
              <a:t>25/03/2021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24613"/>
            <a:ext cx="2133600" cy="296862"/>
          </a:xfrm>
        </p:spPr>
        <p:txBody>
          <a:bodyPr/>
          <a:lstStyle>
            <a:lvl1pPr algn="r">
              <a:defRPr sz="1200">
                <a:solidFill>
                  <a:srgbClr val="005B9C"/>
                </a:solidFill>
              </a:defRPr>
            </a:lvl1pPr>
          </a:lstStyle>
          <a:p>
            <a:fld id="{C764EE8A-7748-4FDA-BD3E-58D359F3D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03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006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3175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11" descr="ImprovingLivesStrap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6024563"/>
            <a:ext cx="2146300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/>
          <p:nvPr/>
        </p:nvSpPr>
        <p:spPr>
          <a:xfrm>
            <a:off x="4171950" y="180340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dirty="0">
              <a:solidFill>
                <a:srgbClr val="3C3C3B"/>
              </a:solidFill>
            </a:endParaRPr>
          </a:p>
        </p:txBody>
      </p:sp>
      <p:pic>
        <p:nvPicPr>
          <p:cNvPr id="6" name="Picture 13" descr="OxleaseOWhite.png"/>
          <p:cNvPicPr>
            <a:picLocks noChangeAspect="1"/>
          </p:cNvPicPr>
          <p:nvPr/>
        </p:nvPicPr>
        <p:blipFill>
          <a:blip r:embed="rId3"/>
          <a:srcRect l="-5997" b="24954"/>
          <a:stretch>
            <a:fillRect/>
          </a:stretch>
        </p:blipFill>
        <p:spPr bwMode="auto">
          <a:xfrm>
            <a:off x="3327400" y="1812925"/>
            <a:ext cx="5816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Oxleas_Yellow_WhiteNH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900" y="422275"/>
            <a:ext cx="25527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44509" y="2313892"/>
            <a:ext cx="3640646" cy="94178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7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rgbClr val="006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B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11" descr="Oxleas_Whit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8" y="419100"/>
            <a:ext cx="25828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ImprovingLivesStrap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38" y="6038850"/>
            <a:ext cx="21510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OxleaseOWhite.png"/>
          <p:cNvPicPr>
            <a:picLocks noChangeAspect="1"/>
          </p:cNvPicPr>
          <p:nvPr/>
        </p:nvPicPr>
        <p:blipFill>
          <a:blip r:embed="rId4"/>
          <a:srcRect l="-5997" b="24954"/>
          <a:stretch>
            <a:fillRect/>
          </a:stretch>
        </p:blipFill>
        <p:spPr bwMode="auto">
          <a:xfrm>
            <a:off x="3327400" y="1812925"/>
            <a:ext cx="58166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71950" y="180340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>
              <a:defRPr/>
            </a:pPr>
            <a:endParaRPr lang="en-US" dirty="0">
              <a:solidFill>
                <a:srgbClr val="3C3C3B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1338" y="2332346"/>
            <a:ext cx="3640646" cy="941781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1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7637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005B9C"/>
              </a:solidFill>
            </a:endParaRPr>
          </a:p>
        </p:txBody>
      </p:sp>
      <p:sp>
        <p:nvSpPr>
          <p:cNvPr id="389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20788"/>
            <a:ext cx="8216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93900"/>
            <a:ext cx="82169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6424613"/>
            <a:ext cx="2133600" cy="2968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C764EE8A-7748-4FDA-BD3E-58D359F3D4FC}" type="slidenum">
              <a:rPr lang="en-GB" smtClean="0"/>
              <a:t>‹#›</a:t>
            </a:fld>
            <a:endParaRPr lang="en-GB"/>
          </a:p>
        </p:txBody>
      </p:sp>
      <p:pic>
        <p:nvPicPr>
          <p:cNvPr id="38918" name="Picture 14" descr="Oxleas_Yellow_WhiteNH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8600"/>
            <a:ext cx="1600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ImprovingLivesStrapWhite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7800" y="569913"/>
            <a:ext cx="21463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99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Calibri" pitchFamily="34" charset="0"/>
        </a:defRPr>
      </a:lvl9pPr>
    </p:titleStyle>
    <p:bodyStyle>
      <a:lvl1pPr marL="182563" indent="-182563" algn="l" defTabSz="457200" rtl="0" eaLnBrk="1" fontAlgn="base" hangingPunct="1">
        <a:spcBef>
          <a:spcPct val="20000"/>
        </a:spcBef>
        <a:spcAft>
          <a:spcPct val="0"/>
        </a:spcAft>
        <a:buClr>
          <a:srgbClr val="F6BC1C"/>
        </a:buClr>
        <a:buFont typeface="Arial" charset="0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1pPr>
      <a:lvl2pPr marL="542925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F6BC1C"/>
        </a:buClr>
        <a:buFont typeface="Arial" charset="0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2pPr>
      <a:lvl3pPr marL="809625" indent="-180975" algn="l" defTabSz="457200" rtl="0" eaLnBrk="1" fontAlgn="base" hangingPunct="1">
        <a:spcBef>
          <a:spcPct val="20000"/>
        </a:spcBef>
        <a:spcAft>
          <a:spcPct val="0"/>
        </a:spcAft>
        <a:buClr>
          <a:srgbClr val="F6BC1C"/>
        </a:buClr>
        <a:buFont typeface="Arial" charset="0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3pPr>
      <a:lvl4pPr marL="992188" indent="-182563" algn="l" defTabSz="457200" rtl="0" eaLnBrk="1" fontAlgn="base" hangingPunct="1">
        <a:spcBef>
          <a:spcPct val="20000"/>
        </a:spcBef>
        <a:spcAft>
          <a:spcPct val="0"/>
        </a:spcAft>
        <a:buClr>
          <a:srgbClr val="F6BC1C"/>
        </a:buClr>
        <a:buFont typeface="Arial" charset="0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4pPr>
      <a:lvl5pPr marL="1257300" indent="-180975" algn="l" defTabSz="342900" rtl="0" eaLnBrk="1" fontAlgn="base" hangingPunct="1">
        <a:spcBef>
          <a:spcPct val="20000"/>
        </a:spcBef>
        <a:spcAft>
          <a:spcPct val="0"/>
        </a:spcAft>
        <a:buClr>
          <a:srgbClr val="F6BC1C"/>
        </a:buClr>
        <a:buFont typeface="Arial" charset="0"/>
        <a:buChar char="•"/>
        <a:defRPr sz="2000" kern="1200">
          <a:solidFill>
            <a:srgbClr val="3C3C3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z7JhQmlC6c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Comic Strip Conversations</a:t>
            </a:r>
          </a:p>
        </p:txBody>
      </p:sp>
    </p:spTree>
    <p:extLst>
      <p:ext uri="{BB962C8B-B14F-4D97-AF65-F5344CB8AC3E}">
        <p14:creationId xmlns:p14="http://schemas.microsoft.com/office/powerpoint/2010/main" val="654238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Personal Symbols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Collection of symbols frequently used by the students</a:t>
            </a:r>
          </a:p>
          <a:p>
            <a:r>
              <a:rPr lang="en-GB" dirty="0"/>
              <a:t>Includes symbols for specific, places and concepts that are important to the student &amp; frequent part of their lives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Places </a:t>
            </a:r>
            <a:r>
              <a:rPr lang="en-GB" dirty="0"/>
              <a:t>e.g. home, the park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Concepts</a:t>
            </a:r>
            <a:r>
              <a:rPr lang="en-GB" dirty="0"/>
              <a:t> e.g. time, first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People </a:t>
            </a:r>
            <a:r>
              <a:rPr lang="en-GB" dirty="0"/>
              <a:t>e.g. Mum, teacher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1" y="2799472"/>
            <a:ext cx="1254223" cy="123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45" y="2636912"/>
            <a:ext cx="1386873" cy="122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963550" cy="9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81" y="4299400"/>
            <a:ext cx="1245068" cy="7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630" y="4725144"/>
            <a:ext cx="1430660" cy="191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33" y="5191618"/>
            <a:ext cx="1386873" cy="1443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55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Talking about a situation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Comic Strip conversations can be used to talk through situations that are causing difficulty for the student e.g.</a:t>
            </a:r>
          </a:p>
          <a:p>
            <a:pPr marL="703262" lvl="1" indent="-342900">
              <a:buFont typeface="Wingdings" panose="05000000000000000000" pitchFamily="2" charset="2"/>
              <a:buChar char="§"/>
            </a:pPr>
            <a:r>
              <a:rPr lang="en-GB" dirty="0"/>
              <a:t>lunchtime dispute</a:t>
            </a:r>
          </a:p>
          <a:p>
            <a:pPr marL="703262" lvl="1" indent="-342900">
              <a:buFont typeface="Wingdings" panose="05000000000000000000" pitchFamily="2" charset="2"/>
              <a:buChar char="§"/>
            </a:pPr>
            <a:r>
              <a:rPr lang="en-GB" dirty="0"/>
              <a:t>not being first to line up for playtime </a:t>
            </a:r>
          </a:p>
          <a:p>
            <a:pPr marL="703262" lvl="1" indent="-342900">
              <a:buFont typeface="Wingdings" panose="05000000000000000000" pitchFamily="2" charset="2"/>
              <a:buChar char="§"/>
            </a:pPr>
            <a:r>
              <a:rPr lang="en-GB" dirty="0"/>
              <a:t>a social misunderstanding such as sharing vs. taking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/>
              <a:t>Can be used to talk about future situations (but be mindful of rigid thinking – allow for flexibility)</a:t>
            </a:r>
          </a:p>
          <a:p>
            <a:r>
              <a:rPr lang="en-GB" sz="2400" dirty="0"/>
              <a:t>Use </a:t>
            </a:r>
            <a:r>
              <a:rPr lang="en-GB" sz="2400" b="1" dirty="0"/>
              <a:t>smaller cards </a:t>
            </a:r>
            <a:r>
              <a:rPr lang="en-GB" sz="2400" dirty="0"/>
              <a:t>to help sequence the ‘conversation’ (place these onto a bigger sheet with location symbol in the corner).</a:t>
            </a:r>
          </a:p>
          <a:p>
            <a:r>
              <a:rPr lang="en-GB" sz="2400" dirty="0"/>
              <a:t>Start with a </a:t>
            </a:r>
            <a:r>
              <a:rPr lang="en-GB" sz="2400" b="1" dirty="0"/>
              <a:t>location</a:t>
            </a:r>
            <a:r>
              <a:rPr lang="en-GB" sz="2400" dirty="0"/>
              <a:t> symbol e.g. playground, classroom, lunch hall.</a:t>
            </a:r>
          </a:p>
          <a:p>
            <a:r>
              <a:rPr lang="en-GB" sz="2400" dirty="0"/>
              <a:t>Use questions to ‘complete the picture’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7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 questions to 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GB" sz="2400" dirty="0"/>
              <a:t>Where were you? (use symbol - student draws a person)</a:t>
            </a:r>
          </a:p>
          <a:p>
            <a:pPr marL="457200" indent="-457200">
              <a:buAutoNum type="arabicParenR"/>
            </a:pPr>
            <a:r>
              <a:rPr lang="en-GB" sz="2400" dirty="0"/>
              <a:t>Who else was there? (student draws others)</a:t>
            </a:r>
          </a:p>
          <a:p>
            <a:pPr marL="457200" indent="-457200">
              <a:buAutoNum type="arabicParenR"/>
            </a:pPr>
            <a:r>
              <a:rPr lang="en-GB" sz="2400" dirty="0"/>
              <a:t>What were you doing ?(student draws relevant items and actions)</a:t>
            </a:r>
          </a:p>
          <a:p>
            <a:pPr marL="457200" indent="-457200">
              <a:buAutoNum type="arabicParenR"/>
            </a:pPr>
            <a:r>
              <a:rPr lang="en-GB" sz="2400" dirty="0"/>
              <a:t>What happened? What did others do? (student draws relevant items and actions)</a:t>
            </a:r>
          </a:p>
          <a:p>
            <a:pPr marL="457200" indent="-457200">
              <a:buAutoNum type="arabicParenR"/>
            </a:pPr>
            <a:r>
              <a:rPr lang="en-GB" sz="2400" dirty="0"/>
              <a:t>What did you say? (use talk symbol)</a:t>
            </a:r>
          </a:p>
          <a:p>
            <a:pPr marL="457200" indent="-457200">
              <a:buAutoNum type="arabicParenR"/>
            </a:pPr>
            <a:r>
              <a:rPr lang="en-GB" sz="2400" dirty="0"/>
              <a:t>What did others say? (use talk symbol)</a:t>
            </a:r>
          </a:p>
          <a:p>
            <a:pPr marL="457200" indent="-457200">
              <a:buAutoNum type="arabicParenR"/>
            </a:pPr>
            <a:r>
              <a:rPr lang="en-GB" sz="2400" dirty="0"/>
              <a:t>What did you think when you said that? (use thought symbol)</a:t>
            </a:r>
          </a:p>
          <a:p>
            <a:pPr marL="457200" indent="-457200">
              <a:buAutoNum type="arabicParenR"/>
            </a:pPr>
            <a:r>
              <a:rPr lang="en-GB" sz="2400" dirty="0"/>
              <a:t>What did others think when they said/did that? (use thought symbol)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265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Perspectives &amp; Concluding the Conversation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dirty="0"/>
              <a:t>**Perspective of the professional / parent is shared with the student – wait for natural opportunities to provide support. For example, if the student misreads a situation or makes errors in relation to others perspectives the adult can accept the answer as valid but introduce another idea.**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i="1" dirty="0"/>
              <a:t>Summarise</a:t>
            </a:r>
          </a:p>
          <a:p>
            <a:endParaRPr lang="en-GB" dirty="0"/>
          </a:p>
          <a:p>
            <a:r>
              <a:rPr lang="en-GB" dirty="0"/>
              <a:t>Identify </a:t>
            </a:r>
            <a:r>
              <a:rPr lang="en-GB" sz="2800" b="1" dirty="0"/>
              <a:t>new</a:t>
            </a:r>
            <a:r>
              <a:rPr lang="en-GB" dirty="0"/>
              <a:t> responses/solutions</a:t>
            </a:r>
          </a:p>
          <a:p>
            <a:endParaRPr lang="en-GB" dirty="0"/>
          </a:p>
          <a:p>
            <a:r>
              <a:rPr lang="en-GB" dirty="0"/>
              <a:t>Pros and cons of different solutions could be considered.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8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Incorporating colours for feelings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Introduce gradually – one at a time</a:t>
            </a:r>
          </a:p>
          <a:p>
            <a:r>
              <a:rPr lang="en-GB" dirty="0"/>
              <a:t>Be mindful of other intervention approaches that use colours for emotions, e.g. Zones of Regulation</a:t>
            </a:r>
          </a:p>
          <a:p>
            <a:r>
              <a:rPr lang="en-GB" dirty="0"/>
              <a:t>If the child is used to a specific colour code, stick with that code – do not swap colours</a:t>
            </a:r>
          </a:p>
          <a:p>
            <a:r>
              <a:rPr lang="en-GB" dirty="0"/>
              <a:t>Be mindful of child’s language level/ understanding</a:t>
            </a:r>
          </a:p>
          <a:p>
            <a:endParaRPr lang="en-GB" dirty="0"/>
          </a:p>
          <a:p>
            <a:r>
              <a:rPr lang="en-GB" dirty="0"/>
              <a:t>Start with </a:t>
            </a:r>
            <a:r>
              <a:rPr lang="en-GB" b="1" dirty="0"/>
              <a:t>basic first   </a:t>
            </a:r>
            <a:r>
              <a:rPr lang="en-GB" dirty="0"/>
              <a:t>happy - green; sad – blue ; angry - red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e.g. happy – green “ I was so happy at my party” . </a:t>
            </a:r>
          </a:p>
          <a:p>
            <a:endParaRPr lang="en-GB" dirty="0"/>
          </a:p>
          <a:p>
            <a:r>
              <a:rPr lang="en-GB" dirty="0"/>
              <a:t>Consider offering the child a choice of colours – be consistent once chosen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21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Colours (suggestions)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</a:rPr>
              <a:t>Green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/>
              <a:t>: good ideas ;  happy  ; friendly</a:t>
            </a:r>
          </a:p>
          <a:p>
            <a:r>
              <a:rPr lang="en-GB" b="1" dirty="0">
                <a:solidFill>
                  <a:srgbClr val="FF0000"/>
                </a:solidFill>
              </a:rPr>
              <a:t>Red </a:t>
            </a:r>
            <a:r>
              <a:rPr lang="en-GB" b="1" dirty="0"/>
              <a:t>:  </a:t>
            </a:r>
            <a:r>
              <a:rPr lang="en-GB" dirty="0"/>
              <a:t>Bad ideas ; anger ; unfriendly  </a:t>
            </a:r>
          </a:p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 </a:t>
            </a:r>
            <a:r>
              <a:rPr lang="en-GB" b="1" dirty="0"/>
              <a:t>: </a:t>
            </a:r>
            <a:r>
              <a:rPr lang="en-GB" dirty="0"/>
              <a:t>sad ; uncomfortable</a:t>
            </a:r>
          </a:p>
          <a:p>
            <a:r>
              <a:rPr lang="en-GB" b="1" dirty="0">
                <a:solidFill>
                  <a:srgbClr val="FFFF00"/>
                </a:solidFill>
              </a:rPr>
              <a:t>Yellow </a:t>
            </a:r>
            <a:r>
              <a:rPr lang="en-GB" b="1" dirty="0"/>
              <a:t>: </a:t>
            </a:r>
            <a:r>
              <a:rPr lang="en-GB" dirty="0"/>
              <a:t>frightened ; anxious ; scared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Additional colours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Brown : </a:t>
            </a:r>
            <a:r>
              <a:rPr lang="en-GB" dirty="0"/>
              <a:t>comfortable ; </a:t>
            </a:r>
            <a:r>
              <a:rPr lang="en-GB" dirty="0" err="1"/>
              <a:t>cozy</a:t>
            </a:r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Purple : </a:t>
            </a:r>
            <a:r>
              <a:rPr lang="en-GB" dirty="0"/>
              <a:t>proud </a:t>
            </a:r>
          </a:p>
          <a:p>
            <a:r>
              <a:rPr lang="en-GB" b="1" dirty="0"/>
              <a:t>Black : </a:t>
            </a:r>
            <a:r>
              <a:rPr lang="en-GB" dirty="0"/>
              <a:t>facts</a:t>
            </a:r>
          </a:p>
          <a:p>
            <a:r>
              <a:rPr lang="en-GB" b="1" dirty="0">
                <a:solidFill>
                  <a:srgbClr val="FFC000"/>
                </a:solidFill>
              </a:rPr>
              <a:t>Orange : </a:t>
            </a:r>
            <a:r>
              <a:rPr lang="en-GB" dirty="0"/>
              <a:t>questions</a:t>
            </a:r>
          </a:p>
          <a:p>
            <a:r>
              <a:rPr lang="en-GB" b="1" dirty="0">
                <a:solidFill>
                  <a:srgbClr val="FFC000"/>
                </a:solidFill>
              </a:rPr>
              <a:t>C</a:t>
            </a:r>
            <a:r>
              <a:rPr lang="en-GB" b="1" dirty="0">
                <a:solidFill>
                  <a:srgbClr val="FFFF00"/>
                </a:solidFill>
              </a:rPr>
              <a:t>om</a:t>
            </a:r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bina</a:t>
            </a:r>
            <a:r>
              <a:rPr lang="en-GB" b="1" dirty="0">
                <a:solidFill>
                  <a:srgbClr val="FF0000"/>
                </a:solidFill>
              </a:rPr>
              <a:t>tions</a:t>
            </a:r>
            <a:r>
              <a:rPr lang="en-GB" b="1" dirty="0"/>
              <a:t> </a:t>
            </a:r>
            <a:r>
              <a:rPr lang="en-GB" b="1" dirty="0">
                <a:solidFill>
                  <a:srgbClr val="166249"/>
                </a:solidFill>
              </a:rPr>
              <a:t>of</a:t>
            </a:r>
            <a:r>
              <a:rPr lang="en-GB" b="1" dirty="0"/>
              <a:t> </a:t>
            </a:r>
            <a:r>
              <a:rPr lang="en-GB" b="1" dirty="0">
                <a:solidFill>
                  <a:srgbClr val="5F1955"/>
                </a:solidFill>
              </a:rPr>
              <a:t>colo</a:t>
            </a:r>
            <a:r>
              <a:rPr lang="en-GB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urs</a:t>
            </a:r>
            <a:r>
              <a:rPr lang="en-GB" b="1" dirty="0"/>
              <a:t> </a:t>
            </a:r>
            <a:r>
              <a:rPr lang="en-GB" dirty="0"/>
              <a:t>: confused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3435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/>
              <a:t>Video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7731"/>
            <a:ext cx="4334632" cy="162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780928"/>
            <a:ext cx="2414840" cy="27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249289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Comic Strip Conversations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84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0514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Comic Strip Conversation?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communication tool to </a:t>
            </a:r>
            <a:r>
              <a:rPr lang="en-GB" b="1" i="1" dirty="0"/>
              <a:t>illustrate</a:t>
            </a:r>
            <a:r>
              <a:rPr lang="en-GB" dirty="0"/>
              <a:t> and </a:t>
            </a:r>
            <a:r>
              <a:rPr lang="en-GB" b="1" i="1" dirty="0"/>
              <a:t>simplify</a:t>
            </a:r>
            <a:r>
              <a:rPr lang="en-GB" dirty="0"/>
              <a:t> conversations with simple drawings. </a:t>
            </a:r>
          </a:p>
          <a:p>
            <a:r>
              <a:rPr lang="en-GB" dirty="0"/>
              <a:t>Developed by Carol </a:t>
            </a:r>
            <a:r>
              <a:rPr lang="en-GB" dirty="0" err="1"/>
              <a:t>Gray</a:t>
            </a:r>
            <a:r>
              <a:rPr lang="en-GB" dirty="0"/>
              <a:t> (SLT)</a:t>
            </a:r>
          </a:p>
          <a:p>
            <a:r>
              <a:rPr lang="en-GB" dirty="0"/>
              <a:t>Resource “</a:t>
            </a:r>
            <a:r>
              <a:rPr lang="en-GB" i="1" u="sng" dirty="0"/>
              <a:t>Comic Strip Conversations</a:t>
            </a:r>
            <a:r>
              <a:rPr lang="en-GB" dirty="0"/>
              <a:t>”</a:t>
            </a:r>
          </a:p>
          <a:p>
            <a:pPr marL="0" indent="0">
              <a:buNone/>
            </a:pPr>
            <a:r>
              <a:rPr lang="en-GB" dirty="0"/>
              <a:t>    Publisher: Future Horizons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 effective tool for parents and professionals working with children with ASD, social communication difficulties and other developmental disabilities. </a:t>
            </a:r>
          </a:p>
          <a:p>
            <a:r>
              <a:rPr lang="en-GB" dirty="0"/>
              <a:t>Emphasis placed on what people may be thinking – “theory of mind”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43067"/>
            <a:ext cx="1052385" cy="102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comic strip convers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30" y="2420888"/>
            <a:ext cx="168065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62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6D21C"/>
                </a:solidFill>
              </a:rPr>
              <a:t>What is a Comic Strip Conversation?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Helps child to “read between the lines”</a:t>
            </a:r>
          </a:p>
          <a:p>
            <a:pPr marL="0" indent="0">
              <a:buNone/>
            </a:pPr>
            <a:r>
              <a:rPr lang="en-GB" dirty="0"/>
              <a:t>			       infer</a:t>
            </a:r>
          </a:p>
          <a:p>
            <a:pPr marL="0" indent="0">
              <a:buNone/>
            </a:pPr>
            <a:r>
              <a:rPr lang="en-GB" dirty="0"/>
              <a:t>			       take the perspective of others</a:t>
            </a:r>
          </a:p>
          <a:p>
            <a:pPr marL="0" indent="0">
              <a:buNone/>
            </a:pPr>
            <a:r>
              <a:rPr lang="en-GB" dirty="0"/>
              <a:t>			       follow the quick exchange of information in a conversation</a:t>
            </a:r>
          </a:p>
          <a:p>
            <a:pPr marL="0" indent="0">
              <a:buNone/>
            </a:pPr>
            <a:r>
              <a:rPr lang="en-GB" dirty="0"/>
              <a:t>			       tune in to what they missed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Uses simple drawings and symbols</a:t>
            </a:r>
          </a:p>
          <a:p>
            <a:endParaRPr lang="en-GB" dirty="0"/>
          </a:p>
          <a:p>
            <a:r>
              <a:rPr lang="en-GB" dirty="0"/>
              <a:t>Colour used for emotions of statements, thoughts and questions</a:t>
            </a:r>
          </a:p>
          <a:p>
            <a:endParaRPr lang="en-GB" dirty="0"/>
          </a:p>
          <a:p>
            <a:r>
              <a:rPr lang="en-GB" dirty="0"/>
              <a:t>Can be used with Social Stories or independently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38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Background &amp; Rationale:  Why use Comic Strip Conversations?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Based on communicative drawings of 10 year old child who would draw to communicate frustrating situations to her mother who would draw in return.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Evidence shows that visualisation and visual supports  help children with ASD and social communication difficulties. </a:t>
            </a:r>
          </a:p>
          <a:p>
            <a:endParaRPr lang="en-GB" dirty="0"/>
          </a:p>
          <a:p>
            <a:r>
              <a:rPr lang="en-GB" dirty="0"/>
              <a:t>Students with ASD and social communication difficulties have difficulties identifying the beliefs and motivations of others (Baron-Cohen). </a:t>
            </a:r>
          </a:p>
          <a:p>
            <a:endParaRPr lang="en-GB" dirty="0"/>
          </a:p>
          <a:p>
            <a:r>
              <a:rPr lang="en-GB" dirty="0"/>
              <a:t>Perspective-taking is often difficult for students with social communication difficulties (“walking in your shoes” / seeing situations from the </a:t>
            </a:r>
            <a:r>
              <a:rPr lang="en-GB"/>
              <a:t>other person’s </a:t>
            </a:r>
            <a:r>
              <a:rPr lang="en-GB" dirty="0"/>
              <a:t>perspective)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30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we need?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94412"/>
            <a:ext cx="8217429" cy="4458923"/>
          </a:xfrm>
        </p:spPr>
        <p:txBody>
          <a:bodyPr/>
          <a:lstStyle/>
          <a:p>
            <a:r>
              <a:rPr lang="en-GB" dirty="0"/>
              <a:t>Key person &amp; child (</a:t>
            </a:r>
            <a:r>
              <a:rPr lang="en-GB" dirty="0" err="1"/>
              <a:t>SENCo</a:t>
            </a:r>
            <a:r>
              <a:rPr lang="en-GB" dirty="0"/>
              <a:t>; Teacher; Teaching Assistant; Learning Mentor; Parent)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Quiet room/area of school/ at home</a:t>
            </a:r>
          </a:p>
          <a:p>
            <a:endParaRPr lang="en-GB" dirty="0"/>
          </a:p>
          <a:p>
            <a:r>
              <a:rPr lang="en-GB" dirty="0"/>
              <a:t>Sit side by side or at right angles work best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Selection of drawing and writing materials e.g. white board, paper, chalkboard/ </a:t>
            </a:r>
            <a:r>
              <a:rPr lang="en-GB" dirty="0" err="1"/>
              <a:t>ipad</a:t>
            </a:r>
            <a:endParaRPr lang="en-GB" dirty="0"/>
          </a:p>
          <a:p>
            <a:endParaRPr lang="en-GB" dirty="0"/>
          </a:p>
          <a:p>
            <a:r>
              <a:rPr lang="en-GB" dirty="0"/>
              <a:t>Paper you can save for review &amp; discuss conversations at a later time.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8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17429" cy="4608512"/>
          </a:xfrm>
        </p:spPr>
        <p:txBody>
          <a:bodyPr/>
          <a:lstStyle/>
          <a:p>
            <a:pPr marL="0" indent="0">
              <a:buNone/>
            </a:pPr>
            <a:endParaRPr lang="en-GB" sz="1800" dirty="0"/>
          </a:p>
          <a:p>
            <a:r>
              <a:rPr lang="en-GB" dirty="0"/>
              <a:t>Demonstrate that drawing while talking is an ok way to communicate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Practise before to feel comfortable with the method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Student takes the lead – adult guides without </a:t>
            </a:r>
            <a:r>
              <a:rPr lang="en-GB" i="1" dirty="0"/>
              <a:t>taking</a:t>
            </a:r>
            <a:r>
              <a:rPr lang="en-GB" dirty="0"/>
              <a:t> the lead</a:t>
            </a:r>
          </a:p>
          <a:p>
            <a:endParaRPr lang="en-GB" dirty="0"/>
          </a:p>
          <a:p>
            <a:r>
              <a:rPr lang="en-GB" dirty="0"/>
              <a:t>Both have access to writing materials </a:t>
            </a:r>
            <a:r>
              <a:rPr lang="en-GB" b="1" i="1" dirty="0"/>
              <a:t>but </a:t>
            </a:r>
            <a:r>
              <a:rPr lang="en-GB" dirty="0"/>
              <a:t>the student is encouraged to write/draw/talk the majority of the time. </a:t>
            </a:r>
          </a:p>
          <a:p>
            <a:endParaRPr lang="en-GB" dirty="0"/>
          </a:p>
          <a:p>
            <a:r>
              <a:rPr lang="en-GB" i="1" dirty="0"/>
              <a:t>Initially </a:t>
            </a:r>
            <a:r>
              <a:rPr lang="en-GB" dirty="0"/>
              <a:t>may have more “interview format” ; adult asks/writes the questions </a:t>
            </a:r>
            <a:r>
              <a:rPr lang="en-GB" dirty="0">
                <a:sym typeface="Wingdings" pitchFamily="2" charset="2"/>
              </a:rPr>
              <a:t> student draws/writes/talks in return</a:t>
            </a:r>
            <a:r>
              <a:rPr lang="en-GB" dirty="0"/>
              <a:t> </a:t>
            </a:r>
          </a:p>
          <a:p>
            <a:r>
              <a:rPr lang="en-GB" b="1" u="sng" dirty="0"/>
              <a:t>Aim over time: less like an interview more like a conversation!</a:t>
            </a:r>
          </a:p>
          <a:p>
            <a:endParaRPr lang="en-GB" sz="1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414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Introducing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2309"/>
            <a:ext cx="8217429" cy="4055796"/>
          </a:xfrm>
        </p:spPr>
        <p:txBody>
          <a:bodyPr/>
          <a:lstStyle/>
          <a:p>
            <a:r>
              <a:rPr lang="en-GB" dirty="0"/>
              <a:t>“</a:t>
            </a:r>
            <a:r>
              <a:rPr lang="en-GB" i="1" dirty="0"/>
              <a:t>We’re going to draw while we talk today</a:t>
            </a:r>
            <a:r>
              <a:rPr lang="en-GB" dirty="0"/>
              <a:t>” </a:t>
            </a:r>
          </a:p>
          <a:p>
            <a:r>
              <a:rPr lang="en-GB" dirty="0"/>
              <a:t> Write and draw symbols at the same time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Ask them what they would like to talk about or pick something you know they’ll be interested in e.g. trip to Disneyland; weekend activities</a:t>
            </a:r>
          </a:p>
          <a:p>
            <a:r>
              <a:rPr lang="en-GB" dirty="0"/>
              <a:t>Remember to include “small talk” in your drawings (e.g. talk about weather)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52936"/>
            <a:ext cx="1296144" cy="23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81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Symbols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Conversations Symbols Dictionary – eight symbols </a:t>
            </a:r>
          </a:p>
          <a:p>
            <a:r>
              <a:rPr lang="en-GB" dirty="0"/>
              <a:t>Introduce gradually (talking, thoughts, listening)</a:t>
            </a:r>
          </a:p>
          <a:p>
            <a:r>
              <a:rPr lang="en-GB" dirty="0"/>
              <a:t>Symbols represent basic conversation concepts</a:t>
            </a:r>
          </a:p>
          <a:p>
            <a:endParaRPr lang="en-GB" dirty="0"/>
          </a:p>
          <a:p>
            <a:pPr>
              <a:buFont typeface="Courier New" pitchFamily="49" charset="0"/>
              <a:buChar char="o"/>
            </a:pPr>
            <a:r>
              <a:rPr lang="en-GB" dirty="0"/>
              <a:t>Everyone talking at once 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Listening (as a group)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 Interrupting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 LOUD &amp; Quiet Words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 Talking (several people)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Talking (one person)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Listening (one person)</a:t>
            </a:r>
          </a:p>
          <a:p>
            <a:pPr>
              <a:buFont typeface="Courier New" pitchFamily="49" charset="0"/>
              <a:buChar char="o"/>
            </a:pPr>
            <a:r>
              <a:rPr lang="en-GB" dirty="0"/>
              <a:t> Thoughts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2438613" cy="303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66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Example using one symbol: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4103"/>
            <a:ext cx="7751122" cy="384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41837"/>
      </p:ext>
    </p:extLst>
  </p:cSld>
  <p:clrMapOvr>
    <a:masterClrMapping/>
  </p:clrMapOvr>
</p:sld>
</file>

<file path=ppt/theme/theme1.xml><?xml version="1.0" encoding="utf-8"?>
<a:theme xmlns:a="http://schemas.openxmlformats.org/drawingml/2006/main" name="Oxleas_Powerpoint_Theme">
  <a:themeElements>
    <a:clrScheme name="Custom 1">
      <a:dk1>
        <a:srgbClr val="3C3C3B"/>
      </a:dk1>
      <a:lt1>
        <a:sysClr val="window" lastClr="FFFFFF"/>
      </a:lt1>
      <a:dk2>
        <a:srgbClr val="005B9C"/>
      </a:dk2>
      <a:lt2>
        <a:srgbClr val="EEECE1"/>
      </a:lt2>
      <a:accent1>
        <a:srgbClr val="005B9C"/>
      </a:accent1>
      <a:accent2>
        <a:srgbClr val="F6D21C"/>
      </a:accent2>
      <a:accent3>
        <a:srgbClr val="005B9C"/>
      </a:accent3>
      <a:accent4>
        <a:srgbClr val="F6BC1C"/>
      </a:accent4>
      <a:accent5>
        <a:srgbClr val="005B9C"/>
      </a:accent5>
      <a:accent6>
        <a:srgbClr val="F6BC1C"/>
      </a:accent6>
      <a:hlink>
        <a:srgbClr val="005B9C"/>
      </a:hlink>
      <a:folHlink>
        <a:srgbClr val="005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Oxleas_Powerpoint_Theme</Template>
  <TotalTime>324</TotalTime>
  <Words>1132</Words>
  <Application>Microsoft Office PowerPoint</Application>
  <PresentationFormat>On-screen Show (4:3)</PresentationFormat>
  <Paragraphs>151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Oxleas_Powerpoint_Theme</vt:lpstr>
      <vt:lpstr>Comic Strip Conversations</vt:lpstr>
      <vt:lpstr>What is a Comic Strip Conversation?</vt:lpstr>
      <vt:lpstr>What is a Comic Strip Conversation?</vt:lpstr>
      <vt:lpstr>Background &amp; Rationale:  Why use Comic Strip Conversations? </vt:lpstr>
      <vt:lpstr>What do we need?</vt:lpstr>
      <vt:lpstr>Principles</vt:lpstr>
      <vt:lpstr>Introducing Symbols</vt:lpstr>
      <vt:lpstr>Symbols Dictionary</vt:lpstr>
      <vt:lpstr>Example using one symbol: thoughts</vt:lpstr>
      <vt:lpstr>Personal Symbols Dictionary</vt:lpstr>
      <vt:lpstr>Talking about a situation </vt:lpstr>
      <vt:lpstr>8 questions to ask </vt:lpstr>
      <vt:lpstr>Taking Perspectives &amp; Concluding the Conversation</vt:lpstr>
      <vt:lpstr>Incorporating colours for feelings</vt:lpstr>
      <vt:lpstr>Colours (suggestions)</vt:lpstr>
      <vt:lpstr>Video</vt:lpstr>
      <vt:lpstr>Questions?</vt:lpstr>
    </vt:vector>
  </TitlesOfParts>
  <Company>Oxleas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 Strip Conversations</dc:title>
  <dc:creator>ODonoghue, Anne</dc:creator>
  <cp:lastModifiedBy>stacey yusuf</cp:lastModifiedBy>
  <cp:revision>39</cp:revision>
  <dcterms:created xsi:type="dcterms:W3CDTF">2016-02-12T14:58:18Z</dcterms:created>
  <dcterms:modified xsi:type="dcterms:W3CDTF">2021-03-25T20:24:37Z</dcterms:modified>
</cp:coreProperties>
</file>